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Work Sans Medium"/>
      <p:regular r:id="rId19"/>
      <p:bold r:id="rId20"/>
      <p:italic r:id="rId21"/>
      <p:boldItalic r:id="rId22"/>
    </p:embeddedFont>
    <p:embeddedFont>
      <p:font typeface="Work Sans"/>
      <p:regular r:id="rId23"/>
      <p:bold r:id="rId24"/>
      <p:italic r:id="rId25"/>
      <p:boldItalic r:id="rId26"/>
    </p:embeddedFont>
    <p:embeddedFont>
      <p:font typeface="Work Sans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gauiTOeCAQBFh3+Oe4o5Q0GKUc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Medium-bold.fntdata"/><Relationship Id="rId22" Type="http://schemas.openxmlformats.org/officeDocument/2006/relationships/font" Target="fonts/WorkSansMedium-boldItalic.fntdata"/><Relationship Id="rId21" Type="http://schemas.openxmlformats.org/officeDocument/2006/relationships/font" Target="fonts/WorkSansMedium-italic.fntdata"/><Relationship Id="rId24" Type="http://schemas.openxmlformats.org/officeDocument/2006/relationships/font" Target="fonts/WorkSans-bold.fntdata"/><Relationship Id="rId23" Type="http://schemas.openxmlformats.org/officeDocument/2006/relationships/font" Target="fonts/Work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boldItalic.fntdata"/><Relationship Id="rId25" Type="http://schemas.openxmlformats.org/officeDocument/2006/relationships/font" Target="fonts/WorkSans-italic.fntdata"/><Relationship Id="rId28" Type="http://schemas.openxmlformats.org/officeDocument/2006/relationships/font" Target="fonts/WorkSansLight-bold.fntdata"/><Relationship Id="rId27" Type="http://schemas.openxmlformats.org/officeDocument/2006/relationships/font" Target="fonts/WorkSans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WorkSans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WorkSans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ca84db1a28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3ca84db1a28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ca84db1a28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3ca84db1a28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938a90d9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938a90d90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938a90d90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node.js" TargetMode="External"/><Relationship Id="rId4" Type="http://schemas.openxmlformats.org/officeDocument/2006/relationships/hyperlink" Target="https://github.com/LENICITA/estructura_optica-balamb/blob/master/_docs_/trim2/07_diagrama_distribucion/Diagrama%20de%20despliegue.drawio.png" TargetMode="External"/><Relationship Id="rId5" Type="http://schemas.openxmlformats.org/officeDocument/2006/relationships/image" Target="../media/image2.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slide" Target="/ppt/slides/slide5.xml"/><Relationship Id="rId9" Type="http://schemas.openxmlformats.org/officeDocument/2006/relationships/slide" Target="/ppt/slides/slide13.xml"/><Relationship Id="rId5" Type="http://schemas.openxmlformats.org/officeDocument/2006/relationships/slide" Target="/ppt/slides/slide8.xml"/><Relationship Id="rId6" Type="http://schemas.openxmlformats.org/officeDocument/2006/relationships/slide" Target="/ppt/slides/slide10.xml"/><Relationship Id="rId7" Type="http://schemas.openxmlformats.org/officeDocument/2006/relationships/slide" Target="/ppt/slides/slide11.xml"/><Relationship Id="rId8" Type="http://schemas.openxmlformats.org/officeDocument/2006/relationships/slide" Target="/ppt/slides/slide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1316550" y="2551650"/>
            <a:ext cx="4059900" cy="1754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3F3F3F"/>
              </a:buClr>
              <a:buSzPts val="5400"/>
              <a:buFont typeface="Work Sans"/>
              <a:buNone/>
            </a:pPr>
            <a:r>
              <a:rPr b="1" lang="es-MX" sz="5400">
                <a:solidFill>
                  <a:srgbClr val="3F3F3F"/>
                </a:solidFill>
                <a:latin typeface="Work Sans"/>
                <a:ea typeface="Work Sans"/>
                <a:cs typeface="Work Sans"/>
                <a:sym typeface="Work Sans"/>
              </a:rPr>
              <a:t>PROYECTO </a:t>
            </a:r>
            <a:endParaRPr>
              <a:solidFill>
                <a:schemeClr val="dk1"/>
              </a:solidFill>
            </a:endParaRPr>
          </a:p>
          <a:p>
            <a:pPr indent="0" lvl="0" marL="0" rtl="0" algn="l">
              <a:spcBef>
                <a:spcPts val="0"/>
              </a:spcBef>
              <a:spcAft>
                <a:spcPts val="0"/>
              </a:spcAft>
              <a:buClr>
                <a:srgbClr val="3F3F3F"/>
              </a:buClr>
              <a:buSzPts val="5400"/>
              <a:buFont typeface="Work Sans"/>
              <a:buNone/>
            </a:pPr>
            <a:r>
              <a:rPr b="1" lang="es-MX" sz="5400">
                <a:solidFill>
                  <a:srgbClr val="3F3F3F"/>
                </a:solidFill>
                <a:latin typeface="Work Sans"/>
                <a:ea typeface="Work Sans"/>
                <a:cs typeface="Work Sans"/>
                <a:sym typeface="Work Sans"/>
              </a:rPr>
              <a:t>OPTICAM</a:t>
            </a:r>
            <a:endParaRPr b="1" sz="5400">
              <a:solidFill>
                <a:srgbClr val="3F3F3F"/>
              </a:solidFill>
              <a:latin typeface="Work Sans"/>
              <a:ea typeface="Work Sans"/>
              <a:cs typeface="Work Sans"/>
              <a:sym typeface="Work Sans"/>
            </a:endParaRPr>
          </a:p>
        </p:txBody>
      </p:sp>
      <p:pic>
        <p:nvPicPr>
          <p:cNvPr id="102" name="Google Shape;102;p1"/>
          <p:cNvPicPr preferRelativeResize="0"/>
          <p:nvPr/>
        </p:nvPicPr>
        <p:blipFill rotWithShape="1">
          <a:blip r:embed="rId3">
            <a:alphaModFix/>
          </a:blip>
          <a:srcRect b="0" l="0" r="0" t="0"/>
          <a:stretch/>
        </p:blipFill>
        <p:spPr>
          <a:xfrm>
            <a:off x="9283525" y="3006825"/>
            <a:ext cx="1299700" cy="1299700"/>
          </a:xfrm>
          <a:prstGeom prst="rect">
            <a:avLst/>
          </a:prstGeom>
          <a:noFill/>
          <a:ln>
            <a:noFill/>
          </a:ln>
        </p:spPr>
      </p:pic>
      <p:pic>
        <p:nvPicPr>
          <p:cNvPr id="103" name="Google Shape;103;p1"/>
          <p:cNvPicPr preferRelativeResize="0"/>
          <p:nvPr/>
        </p:nvPicPr>
        <p:blipFill rotWithShape="1">
          <a:blip r:embed="rId4">
            <a:alphaModFix/>
          </a:blip>
          <a:srcRect b="13644" l="0" r="0" t="-6911"/>
          <a:stretch/>
        </p:blipFill>
        <p:spPr>
          <a:xfrm>
            <a:off x="7435800" y="3119375"/>
            <a:ext cx="1847726" cy="10745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72" name="Google Shape;172;p8"/>
          <p:cNvSpPr txBox="1"/>
          <p:nvPr/>
        </p:nvSpPr>
        <p:spPr>
          <a:xfrm>
            <a:off x="456225" y="1601050"/>
            <a:ext cx="11674800" cy="4942500"/>
          </a:xfrm>
          <a:prstGeom prst="rect">
            <a:avLst/>
          </a:prstGeom>
          <a:noFill/>
          <a:ln>
            <a:noFill/>
          </a:ln>
        </p:spPr>
        <p:txBody>
          <a:bodyPr anchorCtr="0" anchor="t" bIns="45700" lIns="91425" spcFirstLastPara="1" rIns="91425" wrap="square" tIns="45700">
            <a:spAutoFit/>
          </a:bodyPr>
          <a:lstStyle/>
          <a:p>
            <a:pPr indent="457200" lvl="0" marL="0" rtl="0" algn="l">
              <a:lnSpc>
                <a:spcPct val="115000"/>
              </a:lnSpc>
              <a:spcBef>
                <a:spcPts val="1200"/>
              </a:spcBef>
              <a:spcAft>
                <a:spcPts val="0"/>
              </a:spcAft>
              <a:buNone/>
            </a:pPr>
            <a:r>
              <a:rPr lang="es-MX" sz="1800">
                <a:solidFill>
                  <a:schemeClr val="dk1"/>
                </a:solidFill>
              </a:rPr>
              <a:t>La solución propone el desarrollo de un Sistema de Información Web denominado ÓptiCam, que sirva como herramienta software de apoyo al seguimiento de los procesos de venta, gestión de inventario y distribución de pedidos de la empresa Óptica Virtual BalamB, integrando la prueba virtual de monturas, la cotización de productos y el pago en línea.</a:t>
            </a:r>
            <a:endParaRPr sz="1800">
              <a:solidFill>
                <a:schemeClr val="dk1"/>
              </a:solidFill>
            </a:endParaRPr>
          </a:p>
          <a:p>
            <a:pPr indent="457200" lvl="0" marL="0" rtl="0" algn="l">
              <a:lnSpc>
                <a:spcPct val="115000"/>
              </a:lnSpc>
              <a:spcBef>
                <a:spcPts val="1200"/>
              </a:spcBef>
              <a:spcAft>
                <a:spcPts val="0"/>
              </a:spcAft>
              <a:buNone/>
            </a:pPr>
            <a:r>
              <a:rPr lang="es-MX" sz="1800">
                <a:solidFill>
                  <a:schemeClr val="dk1"/>
                </a:solidFill>
              </a:rPr>
              <a:t>La importancia del sistema radica en que permitirá la gestión de los perfiles de clientes, administradores y repartidores como usuarios de la empresa Óptica Virtual BalamB. En el módulo de prueba virtual y cotización, los clientes podrán probar monturas y conocer precios en tiempo real. En el módulo de gestión administrativa, los administradores podrán controlar inventario, registrar repartidores y supervisar ventas. En el módulo de distribución, los repartidores podrán gestionar y dar seguimiento a las entregas. Además, el sistema permitirá generar reportes para apoyar la toma de decisiones.</a:t>
            </a:r>
            <a:endParaRPr sz="1800">
              <a:solidFill>
                <a:schemeClr val="dk1"/>
              </a:solidFill>
            </a:endParaRPr>
          </a:p>
          <a:p>
            <a:pPr indent="457200" lvl="0" marL="0" rtl="0" algn="l">
              <a:lnSpc>
                <a:spcPct val="115000"/>
              </a:lnSpc>
              <a:spcBef>
                <a:spcPts val="1200"/>
              </a:spcBef>
              <a:spcAft>
                <a:spcPts val="0"/>
              </a:spcAft>
              <a:buNone/>
            </a:pPr>
            <a:r>
              <a:rPr lang="es-MX" sz="1800">
                <a:solidFill>
                  <a:schemeClr val="dk1"/>
                </a:solidFill>
              </a:rPr>
              <a:t>El sistema ÓptiCam servirá como aporte al sector óptico y de la salud visual, al promover la digitalización de procesos comerciales y de atención al cliente, facilitando el acceso a productos ópticos mediante tecnologías innovadoras y fortaleciendo la modernización del sector.</a:t>
            </a:r>
            <a:endParaRPr sz="1800">
              <a:solidFill>
                <a:schemeClr val="dk1"/>
              </a:solidFill>
            </a:endParaRPr>
          </a:p>
          <a:p>
            <a:pPr indent="-184150" lvl="0" marL="285750" marR="0" rtl="0" algn="l">
              <a:spcBef>
                <a:spcPts val="1200"/>
              </a:spcBef>
              <a:spcAft>
                <a:spcPts val="0"/>
              </a:spcAft>
              <a:buClr>
                <a:schemeClr val="dk1"/>
              </a:buClr>
              <a:buSzPts val="1600"/>
              <a:buFont typeface="Arial"/>
              <a:buNone/>
            </a:pPr>
            <a:r>
              <a:t/>
            </a:r>
            <a:endParaRPr b="1" sz="1600">
              <a:solidFill>
                <a:schemeClr val="dk1"/>
              </a:solidFill>
              <a:latin typeface="Work Sans Light"/>
              <a:ea typeface="Work Sans Light"/>
              <a:cs typeface="Work Sans Light"/>
              <a:sym typeface="Work Sans Light"/>
            </a:endParaRPr>
          </a:p>
        </p:txBody>
      </p:sp>
      <p:pic>
        <p:nvPicPr>
          <p:cNvPr id="173" name="Google Shape;173;p8"/>
          <p:cNvPicPr preferRelativeResize="0"/>
          <p:nvPr/>
        </p:nvPicPr>
        <p:blipFill rotWithShape="1">
          <a:blip r:embed="rId3">
            <a:alphaModFix/>
          </a:blip>
          <a:srcRect b="13644" l="0" r="0" t="-6911"/>
          <a:stretch/>
        </p:blipFill>
        <p:spPr>
          <a:xfrm>
            <a:off x="7562550" y="167500"/>
            <a:ext cx="1965475" cy="1143049"/>
          </a:xfrm>
          <a:prstGeom prst="rect">
            <a:avLst/>
          </a:prstGeom>
          <a:noFill/>
          <a:ln>
            <a:noFill/>
          </a:ln>
        </p:spPr>
      </p:pic>
      <p:pic>
        <p:nvPicPr>
          <p:cNvPr id="174" name="Google Shape;174;p8"/>
          <p:cNvPicPr preferRelativeResize="0"/>
          <p:nvPr/>
        </p:nvPicPr>
        <p:blipFill rotWithShape="1">
          <a:blip r:embed="rId4">
            <a:alphaModFix/>
          </a:blip>
          <a:srcRect b="0" l="0" r="0" t="0"/>
          <a:stretch/>
        </p:blipFill>
        <p:spPr>
          <a:xfrm>
            <a:off x="9528025" y="235976"/>
            <a:ext cx="1074596" cy="1074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80" name="Google Shape;180;p10"/>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Logo Sistema</a:t>
            </a:r>
            <a:endParaRPr b="1" sz="1600">
              <a:solidFill>
                <a:schemeClr val="lt1"/>
              </a:solidFill>
              <a:latin typeface="Work Sans Light"/>
              <a:ea typeface="Work Sans Light"/>
              <a:cs typeface="Work Sans Light"/>
              <a:sym typeface="Work Sans Light"/>
            </a:endParaRPr>
          </a:p>
        </p:txBody>
      </p:sp>
      <p:sp>
        <p:nvSpPr>
          <p:cNvPr id="181" name="Google Shape;181;p10"/>
          <p:cNvSpPr txBox="1"/>
          <p:nvPr/>
        </p:nvSpPr>
        <p:spPr>
          <a:xfrm>
            <a:off x="372303" y="1563921"/>
            <a:ext cx="11447400" cy="5079600"/>
          </a:xfrm>
          <a:prstGeom prst="rect">
            <a:avLst/>
          </a:prstGeom>
          <a:noFill/>
          <a:ln>
            <a:noFill/>
          </a:ln>
        </p:spPr>
        <p:txBody>
          <a:bodyPr anchorCtr="0" anchor="t" bIns="45700" lIns="91425" spcFirstLastPara="1" rIns="91425" wrap="square" tIns="45700">
            <a:spAutoFit/>
          </a:bodyPr>
          <a:lstStyle/>
          <a:p>
            <a:pPr indent="457200" lvl="0" marL="0" rtl="0" algn="l">
              <a:spcBef>
                <a:spcPts val="0"/>
              </a:spcBef>
              <a:spcAft>
                <a:spcPts val="0"/>
              </a:spcAft>
              <a:buNone/>
            </a:pPr>
            <a:r>
              <a:rPr lang="es-MX" sz="1800">
                <a:solidFill>
                  <a:schemeClr val="dk1"/>
                </a:solidFill>
              </a:rPr>
              <a:t>El sistema ÓptiCam permitirá a los clientes realizar la prueba virtual de monturas, consultar información de productos, generar cotizaciones y efectuar pagos seguros en línea. Asimismo, permitirá a los administradores gestionar el inventario en tiempo real, registrar repartidores, supervisar ventas y pedidos, y a los repartidores realizar el seguimiento de las entregas asignadas.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457200" lvl="0" marL="0" rtl="0" algn="l">
              <a:spcBef>
                <a:spcPts val="0"/>
              </a:spcBef>
              <a:spcAft>
                <a:spcPts val="0"/>
              </a:spcAft>
              <a:buNone/>
            </a:pPr>
            <a:r>
              <a:rPr lang="es-MX" sz="1800">
                <a:solidFill>
                  <a:schemeClr val="dk1"/>
                </a:solidFill>
              </a:rPr>
              <a:t>El sistema ÓptiCam no realizará exámenes optométricos ni diagnósticos visuales, ni contará con integración con aseguradoras de salud. De igual manera, no ofrecerá servicios clínicos especializados relacionados con la evaluación de la salud visual de los usuarios.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457200" lvl="0" marL="0" rtl="0" algn="l">
              <a:spcBef>
                <a:spcPts val="0"/>
              </a:spcBef>
              <a:spcAft>
                <a:spcPts val="0"/>
              </a:spcAft>
              <a:buNone/>
            </a:pPr>
            <a:r>
              <a:rPr lang="es-MX" sz="1800">
                <a:solidFill>
                  <a:schemeClr val="dk1"/>
                </a:solidFill>
              </a:rPr>
              <a:t>El sistema ÓptiCam se desarrollará bajo una arquitectura cliente-servidor. La vista se implementará en JavaScript con React, permitiendo una interfaz web dinámica y responsiva. El controlador y modelo estarán soportados por </a:t>
            </a:r>
            <a:r>
              <a:rPr lang="es-MX" sz="1800" u="sng">
                <a:solidFill>
                  <a:schemeClr val="hlink"/>
                </a:solidFill>
                <a:hlinkClick r:id="rId3"/>
              </a:rPr>
              <a:t>Node.js</a:t>
            </a:r>
            <a:r>
              <a:rPr lang="es-MX" sz="1800">
                <a:solidFill>
                  <a:schemeClr val="dk1"/>
                </a:solidFill>
              </a:rPr>
              <a:t> + Express, mientras que el puente de datos se gestionará mediante Prisma. La base de datos será PostgreSQL y el despliegue se realizará con Nginx y PM2, garantizando estabilidad y escalabilidad.</a:t>
            </a:r>
            <a:endParaRPr sz="1800">
              <a:solidFill>
                <a:schemeClr val="dk1"/>
              </a:solidFill>
            </a:endParaRPr>
          </a:p>
          <a:p>
            <a:pPr indent="0" lvl="0" marL="0" rtl="0" algn="l">
              <a:spcBef>
                <a:spcPts val="0"/>
              </a:spcBef>
              <a:spcAft>
                <a:spcPts val="0"/>
              </a:spcAft>
              <a:buNone/>
            </a:pPr>
            <a:r>
              <a:t/>
            </a:r>
            <a:endParaRPr sz="1800">
              <a:solidFill>
                <a:schemeClr val="dk1"/>
              </a:solidFill>
              <a:latin typeface="Work Sans Light"/>
              <a:ea typeface="Work Sans Light"/>
              <a:cs typeface="Work Sans Light"/>
              <a:sym typeface="Work Sans Light"/>
            </a:endParaRPr>
          </a:p>
          <a:p>
            <a:pPr indent="0" lvl="0" marL="0" rtl="0" algn="l">
              <a:spcBef>
                <a:spcPts val="0"/>
              </a:spcBef>
              <a:spcAft>
                <a:spcPts val="0"/>
              </a:spcAft>
              <a:buNone/>
            </a:pPr>
            <a:r>
              <a:rPr lang="es-MX" sz="1800">
                <a:solidFill>
                  <a:schemeClr val="dk1"/>
                </a:solidFill>
              </a:rPr>
              <a:t>Diagrama de distribucción: </a:t>
            </a:r>
            <a:r>
              <a:rPr lang="es-MX" sz="1800" u="sng">
                <a:solidFill>
                  <a:srgbClr val="1155CC"/>
                </a:solidFill>
                <a:highlight>
                  <a:srgbClr val="FFFFFF"/>
                </a:highlight>
                <a:hlinkClick r:id="rId4">
                  <a:extLst>
                    <a:ext uri="{A12FA001-AC4F-418D-AE19-62706E023703}">
                      <ahyp:hlinkClr val="tx"/>
                    </a:ext>
                  </a:extLst>
                </a:hlinkClick>
              </a:rPr>
              <a:t>https://github.com/LENICITA/estructura_optica-balamb/blob/master/_docs_/trim2/07_diagrama_distribucion/Diagrama%20de%20despliegue.drawio.png</a:t>
            </a:r>
            <a:endParaRPr sz="1800">
              <a:solidFill>
                <a:schemeClr val="dk1"/>
              </a:solidFill>
            </a:endParaRPr>
          </a:p>
        </p:txBody>
      </p:sp>
      <p:pic>
        <p:nvPicPr>
          <p:cNvPr id="182" name="Google Shape;182;p10"/>
          <p:cNvPicPr preferRelativeResize="0"/>
          <p:nvPr/>
        </p:nvPicPr>
        <p:blipFill rotWithShape="1">
          <a:blip r:embed="rId5">
            <a:alphaModFix/>
          </a:blip>
          <a:srcRect b="0" l="0" r="0" t="0"/>
          <a:stretch/>
        </p:blipFill>
        <p:spPr>
          <a:xfrm>
            <a:off x="9774350" y="231100"/>
            <a:ext cx="1001000" cy="1001000"/>
          </a:xfrm>
          <a:prstGeom prst="rect">
            <a:avLst/>
          </a:prstGeom>
          <a:noFill/>
          <a:ln>
            <a:noFill/>
          </a:ln>
        </p:spPr>
      </p:pic>
      <p:pic>
        <p:nvPicPr>
          <p:cNvPr id="183" name="Google Shape;183;p10"/>
          <p:cNvPicPr preferRelativeResize="0"/>
          <p:nvPr/>
        </p:nvPicPr>
        <p:blipFill rotWithShape="1">
          <a:blip r:embed="rId6">
            <a:alphaModFix/>
          </a:blip>
          <a:srcRect b="13644" l="0" r="0" t="-6911"/>
          <a:stretch/>
        </p:blipFill>
        <p:spPr>
          <a:xfrm>
            <a:off x="7943775" y="167500"/>
            <a:ext cx="1830579" cy="106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89" name="Google Shape;189;p12"/>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Logo Sistema</a:t>
            </a:r>
            <a:endParaRPr b="1" sz="1600">
              <a:solidFill>
                <a:schemeClr val="lt1"/>
              </a:solidFill>
              <a:latin typeface="Work Sans Light"/>
              <a:ea typeface="Work Sans Light"/>
              <a:cs typeface="Work Sans Light"/>
              <a:sym typeface="Work Sans Light"/>
            </a:endParaRPr>
          </a:p>
        </p:txBody>
      </p:sp>
      <p:sp>
        <p:nvSpPr>
          <p:cNvPr id="190" name="Google Shape;190;p12"/>
          <p:cNvSpPr txBox="1"/>
          <p:nvPr/>
        </p:nvSpPr>
        <p:spPr>
          <a:xfrm>
            <a:off x="-313447" y="2210446"/>
            <a:ext cx="11447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Work Sans Light"/>
              <a:ea typeface="Work Sans Light"/>
              <a:cs typeface="Work Sans Light"/>
              <a:sym typeface="Work Sans Light"/>
            </a:endParaRPr>
          </a:p>
        </p:txBody>
      </p:sp>
      <p:pic>
        <p:nvPicPr>
          <p:cNvPr id="191" name="Google Shape;191;p12"/>
          <p:cNvPicPr preferRelativeResize="0"/>
          <p:nvPr/>
        </p:nvPicPr>
        <p:blipFill rotWithShape="1">
          <a:blip r:embed="rId3">
            <a:alphaModFix/>
          </a:blip>
          <a:srcRect b="0" l="0" r="0" t="0"/>
          <a:stretch/>
        </p:blipFill>
        <p:spPr>
          <a:xfrm>
            <a:off x="9774350" y="277975"/>
            <a:ext cx="1001000" cy="1001000"/>
          </a:xfrm>
          <a:prstGeom prst="rect">
            <a:avLst/>
          </a:prstGeom>
          <a:noFill/>
          <a:ln>
            <a:noFill/>
          </a:ln>
        </p:spPr>
      </p:pic>
      <p:pic>
        <p:nvPicPr>
          <p:cNvPr id="192" name="Google Shape;192;p12"/>
          <p:cNvPicPr preferRelativeResize="0"/>
          <p:nvPr/>
        </p:nvPicPr>
        <p:blipFill>
          <a:blip r:embed="rId4">
            <a:alphaModFix/>
          </a:blip>
          <a:stretch>
            <a:fillRect/>
          </a:stretch>
        </p:blipFill>
        <p:spPr>
          <a:xfrm>
            <a:off x="152400" y="2126371"/>
            <a:ext cx="11887201" cy="3821366"/>
          </a:xfrm>
          <a:prstGeom prst="rect">
            <a:avLst/>
          </a:prstGeom>
          <a:noFill/>
          <a:ln>
            <a:noFill/>
          </a:ln>
        </p:spPr>
      </p:pic>
      <p:pic>
        <p:nvPicPr>
          <p:cNvPr id="193" name="Google Shape;193;p12"/>
          <p:cNvPicPr preferRelativeResize="0"/>
          <p:nvPr/>
        </p:nvPicPr>
        <p:blipFill rotWithShape="1">
          <a:blip r:embed="rId5">
            <a:alphaModFix/>
          </a:blip>
          <a:srcRect b="13644" l="0" r="0" t="-6911"/>
          <a:stretch/>
        </p:blipFill>
        <p:spPr>
          <a:xfrm>
            <a:off x="7863050" y="175825"/>
            <a:ext cx="1911300" cy="1111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00" name="Google Shape;200;p14"/>
          <p:cNvSpPr txBox="1"/>
          <p:nvPr/>
        </p:nvSpPr>
        <p:spPr>
          <a:xfrm>
            <a:off x="1366063" y="1901168"/>
            <a:ext cx="3854400" cy="20319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 de Proyecto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Levantamiento de Información</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de Procesos</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IEEE-830 o Historias de </a:t>
            </a:r>
            <a:r>
              <a:rPr lang="es-MX" sz="1400">
                <a:solidFill>
                  <a:schemeClr val="dk1"/>
                </a:solidFill>
                <a:latin typeface="Work Sans Light"/>
                <a:ea typeface="Work Sans Light"/>
                <a:cs typeface="Work Sans Light"/>
                <a:sym typeface="Work Sans Light"/>
              </a:rPr>
              <a:t>Usuario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Casos de Uso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Casos de Uso Extendido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de Clases</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Prototipo No Funcional</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Patrón de Diseño</a:t>
            </a:r>
            <a:endParaRPr/>
          </a:p>
        </p:txBody>
      </p:sp>
      <p:grpSp>
        <p:nvGrpSpPr>
          <p:cNvPr id="201" name="Google Shape;201;p14"/>
          <p:cNvGrpSpPr/>
          <p:nvPr/>
        </p:nvGrpSpPr>
        <p:grpSpPr>
          <a:xfrm>
            <a:off x="1111717" y="1494678"/>
            <a:ext cx="3239167" cy="347863"/>
            <a:chOff x="668953" y="1494678"/>
            <a:chExt cx="3239167" cy="347863"/>
          </a:xfrm>
        </p:grpSpPr>
        <p:sp>
          <p:nvSpPr>
            <p:cNvPr id="202" name="Google Shape;202;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Primer Trimestre</a:t>
              </a:r>
              <a:endParaRPr/>
            </a:p>
          </p:txBody>
        </p:sp>
      </p:grpSp>
      <p:sp>
        <p:nvSpPr>
          <p:cNvPr id="204" name="Google Shape;204;p14"/>
          <p:cNvSpPr txBox="1"/>
          <p:nvPr/>
        </p:nvSpPr>
        <p:spPr>
          <a:xfrm>
            <a:off x="1366063" y="4602498"/>
            <a:ext cx="3854368"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Entidad Relación</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Relacional</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Diccionario de Datos</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Script de la BBDD</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Sentencias DDL</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Consultas DML</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Automatización de la BBDD</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Local</a:t>
            </a:r>
            <a:endParaRPr/>
          </a:p>
        </p:txBody>
      </p:sp>
      <p:grpSp>
        <p:nvGrpSpPr>
          <p:cNvPr id="205" name="Google Shape;205;p14"/>
          <p:cNvGrpSpPr/>
          <p:nvPr/>
        </p:nvGrpSpPr>
        <p:grpSpPr>
          <a:xfrm>
            <a:off x="1060822" y="4230357"/>
            <a:ext cx="3239167" cy="347863"/>
            <a:chOff x="668953" y="1494678"/>
            <a:chExt cx="3239167" cy="347863"/>
          </a:xfrm>
        </p:grpSpPr>
        <p:sp>
          <p:nvSpPr>
            <p:cNvPr id="206" name="Google Shape;206;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Segundo Trimestre</a:t>
              </a:r>
              <a:endParaRPr/>
            </a:p>
          </p:txBody>
        </p:sp>
      </p:grpSp>
      <p:grpSp>
        <p:nvGrpSpPr>
          <p:cNvPr id="208" name="Google Shape;208;p14"/>
          <p:cNvGrpSpPr/>
          <p:nvPr/>
        </p:nvGrpSpPr>
        <p:grpSpPr>
          <a:xfrm>
            <a:off x="4902545" y="2675450"/>
            <a:ext cx="3239167" cy="347863"/>
            <a:chOff x="668953" y="1494678"/>
            <a:chExt cx="3239167" cy="347863"/>
          </a:xfrm>
        </p:grpSpPr>
        <p:sp>
          <p:nvSpPr>
            <p:cNvPr id="209" name="Google Shape;209;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Tercer Trimestre</a:t>
              </a:r>
              <a:endParaRPr/>
            </a:p>
          </p:txBody>
        </p:sp>
      </p:grpSp>
      <p:sp>
        <p:nvSpPr>
          <p:cNvPr id="211" name="Google Shape;211;p14"/>
          <p:cNvSpPr txBox="1"/>
          <p:nvPr/>
        </p:nvSpPr>
        <p:spPr>
          <a:xfrm>
            <a:off x="5138046" y="3127181"/>
            <a:ext cx="3854400" cy="5232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Planeación de Pruebas</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Ejecución de Pruebas</a:t>
            </a:r>
            <a:endParaRPr/>
          </a:p>
        </p:txBody>
      </p:sp>
      <p:grpSp>
        <p:nvGrpSpPr>
          <p:cNvPr id="212" name="Google Shape;212;p14"/>
          <p:cNvGrpSpPr/>
          <p:nvPr/>
        </p:nvGrpSpPr>
        <p:grpSpPr>
          <a:xfrm>
            <a:off x="4909555" y="4722219"/>
            <a:ext cx="3239167" cy="347863"/>
            <a:chOff x="668953" y="1494678"/>
            <a:chExt cx="3239167" cy="347863"/>
          </a:xfrm>
        </p:grpSpPr>
        <p:sp>
          <p:nvSpPr>
            <p:cNvPr id="213" name="Google Shape;213;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Cuarto Trimestre</a:t>
              </a:r>
              <a:endParaRPr/>
            </a:p>
          </p:txBody>
        </p:sp>
      </p:grpSp>
      <p:sp>
        <p:nvSpPr>
          <p:cNvPr id="215" name="Google Shape;215;p14"/>
          <p:cNvSpPr txBox="1"/>
          <p:nvPr/>
        </p:nvSpPr>
        <p:spPr>
          <a:xfrm>
            <a:off x="5138058" y="5219739"/>
            <a:ext cx="3854368" cy="738664"/>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Instalación </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Aplicaciones</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BBDD</a:t>
            </a:r>
            <a:endParaRPr/>
          </a:p>
        </p:txBody>
      </p:sp>
      <p:grpSp>
        <p:nvGrpSpPr>
          <p:cNvPr id="216" name="Google Shape;216;p14"/>
          <p:cNvGrpSpPr/>
          <p:nvPr/>
        </p:nvGrpSpPr>
        <p:grpSpPr>
          <a:xfrm>
            <a:off x="8350341" y="3568215"/>
            <a:ext cx="3239167" cy="347863"/>
            <a:chOff x="668953" y="1494678"/>
            <a:chExt cx="3239167" cy="347863"/>
          </a:xfrm>
        </p:grpSpPr>
        <p:sp>
          <p:nvSpPr>
            <p:cNvPr id="217" name="Google Shape;217;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Quinto Trimestre</a:t>
              </a:r>
              <a:endParaRPr/>
            </a:p>
          </p:txBody>
        </p:sp>
      </p:grpSp>
      <p:sp>
        <p:nvSpPr>
          <p:cNvPr id="219" name="Google Shape;219;p14"/>
          <p:cNvSpPr txBox="1"/>
          <p:nvPr/>
        </p:nvSpPr>
        <p:spPr>
          <a:xfrm>
            <a:off x="8578844" y="4065735"/>
            <a:ext cx="2750090" cy="738664"/>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Usuario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Externo</a:t>
            </a:r>
            <a:endParaRPr/>
          </a:p>
        </p:txBody>
      </p:sp>
      <p:pic>
        <p:nvPicPr>
          <p:cNvPr id="220" name="Google Shape;220;p14"/>
          <p:cNvPicPr preferRelativeResize="0"/>
          <p:nvPr/>
        </p:nvPicPr>
        <p:blipFill rotWithShape="1">
          <a:blip r:embed="rId3">
            <a:alphaModFix/>
          </a:blip>
          <a:srcRect b="0" l="0" r="0" t="0"/>
          <a:stretch/>
        </p:blipFill>
        <p:spPr>
          <a:xfrm>
            <a:off x="9774350" y="272763"/>
            <a:ext cx="1001000" cy="1001000"/>
          </a:xfrm>
          <a:prstGeom prst="rect">
            <a:avLst/>
          </a:prstGeom>
          <a:noFill/>
          <a:ln>
            <a:noFill/>
          </a:ln>
        </p:spPr>
      </p:pic>
      <p:pic>
        <p:nvPicPr>
          <p:cNvPr id="221" name="Google Shape;221;p14"/>
          <p:cNvPicPr preferRelativeResize="0"/>
          <p:nvPr/>
        </p:nvPicPr>
        <p:blipFill rotWithShape="1">
          <a:blip r:embed="rId4">
            <a:alphaModFix/>
          </a:blip>
          <a:srcRect b="13644" l="0" r="0" t="-6911"/>
          <a:stretch/>
        </p:blipFill>
        <p:spPr>
          <a:xfrm>
            <a:off x="7863050" y="194026"/>
            <a:ext cx="1911300" cy="1111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Imagen que contiene Interfaz de usuario gráfica&#10;&#10;Descripción generada automáticamente" id="226" name="Google Shape;226;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
          <p:cNvSpPr txBox="1"/>
          <p:nvPr/>
        </p:nvSpPr>
        <p:spPr>
          <a:xfrm>
            <a:off x="3948153" y="1315925"/>
            <a:ext cx="42957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7200">
                <a:solidFill>
                  <a:schemeClr val="lt1"/>
                </a:solidFill>
                <a:latin typeface="Work Sans Light"/>
                <a:ea typeface="Work Sans Light"/>
                <a:cs typeface="Work Sans Light"/>
                <a:sym typeface="Work Sans Light"/>
              </a:rPr>
              <a:t>ÓPTICAM</a:t>
            </a:r>
            <a:endParaRPr/>
          </a:p>
        </p:txBody>
      </p:sp>
      <p:cxnSp>
        <p:nvCxnSpPr>
          <p:cNvPr id="109" name="Google Shape;109;p2"/>
          <p:cNvCxnSpPr/>
          <p:nvPr/>
        </p:nvCxnSpPr>
        <p:spPr>
          <a:xfrm>
            <a:off x="5227899" y="3321934"/>
            <a:ext cx="1736203" cy="0"/>
          </a:xfrm>
          <a:prstGeom prst="straightConnector1">
            <a:avLst/>
          </a:prstGeom>
          <a:noFill/>
          <a:ln cap="flat" cmpd="sng" w="9525">
            <a:solidFill>
              <a:schemeClr val="lt1"/>
            </a:solidFill>
            <a:prstDash val="solid"/>
            <a:miter lim="800000"/>
            <a:headEnd len="sm" w="sm" type="none"/>
            <a:tailEnd len="sm" w="sm" type="none"/>
          </a:ln>
        </p:spPr>
      </p:cxnSp>
      <p:sp>
        <p:nvSpPr>
          <p:cNvPr id="110" name="Google Shape;110;p2"/>
          <p:cNvSpPr txBox="1"/>
          <p:nvPr/>
        </p:nvSpPr>
        <p:spPr>
          <a:xfrm>
            <a:off x="4168816" y="3463724"/>
            <a:ext cx="3854400" cy="107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600">
                <a:solidFill>
                  <a:schemeClr val="lt1"/>
                </a:solidFill>
                <a:latin typeface="Work Sans Light"/>
                <a:ea typeface="Work Sans Light"/>
                <a:cs typeface="Work Sans Light"/>
                <a:sym typeface="Work Sans Light"/>
              </a:rPr>
              <a:t>CABREJO BELLO </a:t>
            </a:r>
            <a:r>
              <a:rPr lang="es-MX" sz="1600">
                <a:solidFill>
                  <a:schemeClr val="lt1"/>
                </a:solidFill>
                <a:latin typeface="Work Sans Light"/>
                <a:ea typeface="Work Sans Light"/>
                <a:cs typeface="Work Sans Light"/>
                <a:sym typeface="Work Sans Light"/>
              </a:rPr>
              <a:t>LAURA SOFIA </a:t>
            </a:r>
            <a:endParaRPr sz="1600">
              <a:solidFill>
                <a:schemeClr val="lt1"/>
              </a:solidFill>
              <a:latin typeface="Work Sans Light"/>
              <a:ea typeface="Work Sans Light"/>
              <a:cs typeface="Work Sans Light"/>
              <a:sym typeface="Work Sans Light"/>
            </a:endParaRPr>
          </a:p>
          <a:p>
            <a:pPr indent="0" lvl="0" marL="0" marR="0" rtl="0" algn="ctr">
              <a:spcBef>
                <a:spcPts val="0"/>
              </a:spcBef>
              <a:spcAft>
                <a:spcPts val="0"/>
              </a:spcAft>
              <a:buNone/>
            </a:pPr>
            <a:r>
              <a:rPr lang="es-MX" sz="1600">
                <a:solidFill>
                  <a:schemeClr val="lt1"/>
                </a:solidFill>
                <a:latin typeface="Work Sans Light"/>
                <a:ea typeface="Work Sans Light"/>
                <a:cs typeface="Work Sans Light"/>
                <a:sym typeface="Work Sans Light"/>
              </a:rPr>
              <a:t>FORERO GUAYARA</a:t>
            </a:r>
            <a:r>
              <a:rPr lang="es-MX" sz="1600">
                <a:solidFill>
                  <a:schemeClr val="lt1"/>
                </a:solidFill>
                <a:latin typeface="Work Sans Light"/>
                <a:ea typeface="Work Sans Light"/>
                <a:cs typeface="Work Sans Light"/>
                <a:sym typeface="Work Sans Light"/>
              </a:rPr>
              <a:t> JUAN SEBASTIAN </a:t>
            </a:r>
            <a:endParaRPr sz="1600">
              <a:solidFill>
                <a:schemeClr val="lt1"/>
              </a:solidFill>
              <a:latin typeface="Work Sans Light"/>
              <a:ea typeface="Work Sans Light"/>
              <a:cs typeface="Work Sans Light"/>
              <a:sym typeface="Work Sans Light"/>
            </a:endParaRPr>
          </a:p>
          <a:p>
            <a:pPr indent="0" lvl="0" marL="0" rtl="0" algn="ctr">
              <a:spcBef>
                <a:spcPts val="0"/>
              </a:spcBef>
              <a:spcAft>
                <a:spcPts val="0"/>
              </a:spcAft>
              <a:buNone/>
            </a:pPr>
            <a:r>
              <a:rPr lang="es-MX" sz="1600">
                <a:solidFill>
                  <a:schemeClr val="lt1"/>
                </a:solidFill>
                <a:latin typeface="Work Sans Light"/>
                <a:ea typeface="Work Sans Light"/>
                <a:cs typeface="Work Sans Light"/>
                <a:sym typeface="Work Sans Light"/>
              </a:rPr>
              <a:t>MOSQUERA LARA SHARITH JORLEYNI </a:t>
            </a:r>
            <a:endParaRPr sz="1600">
              <a:solidFill>
                <a:schemeClr val="lt1"/>
              </a:solidFill>
              <a:latin typeface="Work Sans Light"/>
              <a:ea typeface="Work Sans Light"/>
              <a:cs typeface="Work Sans Light"/>
              <a:sym typeface="Work Sans Light"/>
            </a:endParaRPr>
          </a:p>
          <a:p>
            <a:pPr indent="0" lvl="0" marL="0" marR="0" rtl="0" algn="ctr">
              <a:spcBef>
                <a:spcPts val="0"/>
              </a:spcBef>
              <a:spcAft>
                <a:spcPts val="0"/>
              </a:spcAft>
              <a:buNone/>
            </a:pPr>
            <a:r>
              <a:rPr lang="es-MX" sz="1600">
                <a:solidFill>
                  <a:schemeClr val="lt1"/>
                </a:solidFill>
                <a:latin typeface="Work Sans Light"/>
                <a:ea typeface="Work Sans Light"/>
                <a:cs typeface="Work Sans Light"/>
                <a:sym typeface="Work Sans Light"/>
              </a:rPr>
              <a:t>RAMIREZ BERNAL</a:t>
            </a:r>
            <a:r>
              <a:rPr lang="es-MX" sz="1600">
                <a:solidFill>
                  <a:schemeClr val="lt1"/>
                </a:solidFill>
                <a:latin typeface="Work Sans Light"/>
                <a:ea typeface="Work Sans Light"/>
                <a:cs typeface="Work Sans Light"/>
                <a:sym typeface="Work Sans Light"/>
              </a:rPr>
              <a:t> VALENTINA </a:t>
            </a:r>
            <a:endParaRPr sz="1600">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3"/>
          <p:cNvSpPr/>
          <p:nvPr/>
        </p:nvSpPr>
        <p:spPr>
          <a:xfrm>
            <a:off x="1157468" y="2685327"/>
            <a:ext cx="2939970"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3"/>
          <p:cNvSpPr txBox="1"/>
          <p:nvPr/>
        </p:nvSpPr>
        <p:spPr>
          <a:xfrm>
            <a:off x="1145895" y="235607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Introducción</a:t>
            </a:r>
            <a:endParaRPr/>
          </a:p>
        </p:txBody>
      </p:sp>
      <p:sp>
        <p:nvSpPr>
          <p:cNvPr id="117" name="Google Shape;117;p3"/>
          <p:cNvSpPr txBox="1"/>
          <p:nvPr/>
        </p:nvSpPr>
        <p:spPr>
          <a:xfrm>
            <a:off x="1145896" y="3275635"/>
            <a:ext cx="3854400" cy="3140100"/>
          </a:xfrm>
          <a:prstGeom prst="rect">
            <a:avLst/>
          </a:prstGeom>
          <a:noFill/>
          <a:ln>
            <a:noFill/>
          </a:ln>
        </p:spPr>
        <p:txBody>
          <a:bodyPr anchorCtr="0" anchor="t" bIns="45700" lIns="91425" spcFirstLastPara="1" rIns="91425" wrap="square" tIns="45700">
            <a:spAutoFit/>
          </a:bodyPr>
          <a:lstStyle/>
          <a:p>
            <a:pPr indent="457200" lvl="0" marL="0" marR="0" rtl="0" algn="l">
              <a:spcBef>
                <a:spcPts val="0"/>
              </a:spcBef>
              <a:spcAft>
                <a:spcPts val="0"/>
              </a:spcAft>
              <a:buNone/>
            </a:pPr>
            <a:r>
              <a:rPr lang="es-MX" sz="1800">
                <a:solidFill>
                  <a:schemeClr val="dk1"/>
                </a:solidFill>
              </a:rPr>
              <a:t>El proyecto se desarrolla en el sector óptico y está orientado a la empresa Óptica Virtual Balamb, mediante la propuesta de un sistema de información web. La presentación aborda el problema identificado, los objetivos planteados, la justificación del proyecto, así como su alcance y delimitación temporal definida mediante el modelo Gantt.</a:t>
            </a:r>
            <a:endParaRPr sz="1800">
              <a:solidFill>
                <a:schemeClr val="dk1"/>
              </a:solidFill>
            </a:endParaRPr>
          </a:p>
        </p:txBody>
      </p:sp>
      <p:pic>
        <p:nvPicPr>
          <p:cNvPr id="118" name="Google Shape;118;p3" title="ChatGPT Image 4 feb 2026, 05_01_07 p.m..png"/>
          <p:cNvPicPr preferRelativeResize="0"/>
          <p:nvPr/>
        </p:nvPicPr>
        <p:blipFill rotWithShape="1">
          <a:blip r:embed="rId4">
            <a:alphaModFix/>
          </a:blip>
          <a:srcRect b="25160" l="0" r="0" t="0"/>
          <a:stretch/>
        </p:blipFill>
        <p:spPr>
          <a:xfrm>
            <a:off x="6082900" y="0"/>
            <a:ext cx="6109100" cy="68579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4"/>
          <p:cNvSpPr txBox="1"/>
          <p:nvPr/>
        </p:nvSpPr>
        <p:spPr>
          <a:xfrm>
            <a:off x="456236" y="416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OPTICA BALAMB</a:t>
            </a:r>
            <a:endParaRPr/>
          </a:p>
        </p:txBody>
      </p:sp>
      <p:sp>
        <p:nvSpPr>
          <p:cNvPr id="124" name="Google Shape;124;p4"/>
          <p:cNvSpPr txBox="1"/>
          <p:nvPr/>
        </p:nvSpPr>
        <p:spPr>
          <a:xfrm>
            <a:off x="7295325" y="3061300"/>
            <a:ext cx="25359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uFill>
                  <a:noFill/>
                </a:uFill>
                <a:hlinkClick action="ppaction://hlinksldjump" r:id="rId4">
                  <a:extLst>
                    <a:ext uri="{A12FA001-AC4F-418D-AE19-62706E023703}">
                      <ahyp:hlinkClr val="tx"/>
                    </a:ext>
                  </a:extLst>
                </a:hlinkClick>
              </a:rPr>
              <a:t>Problema</a:t>
            </a:r>
            <a:endParaRPr sz="1800">
              <a:solidFill>
                <a:schemeClr val="dk1"/>
              </a:solidFill>
            </a:endParaRPr>
          </a:p>
          <a:p>
            <a:pPr indent="0" lvl="0" marL="0" marR="0" rtl="0" algn="l">
              <a:spcBef>
                <a:spcPts val="0"/>
              </a:spcBef>
              <a:spcAft>
                <a:spcPts val="0"/>
              </a:spcAft>
              <a:buNone/>
            </a:pPr>
            <a:r>
              <a:rPr lang="es-MX" sz="1800">
                <a:solidFill>
                  <a:schemeClr val="dk1"/>
                </a:solidFill>
                <a:uFill>
                  <a:noFill/>
                </a:uFill>
                <a:hlinkClick action="ppaction://hlinksldjump" r:id="rId5">
                  <a:extLst>
                    <a:ext uri="{A12FA001-AC4F-418D-AE19-62706E023703}">
                      <ahyp:hlinkClr val="tx"/>
                    </a:ext>
                  </a:extLst>
                </a:hlinkClick>
              </a:rPr>
              <a:t>Objetivos</a:t>
            </a:r>
            <a:endParaRPr sz="1800">
              <a:solidFill>
                <a:schemeClr val="dk1"/>
              </a:solidFill>
            </a:endParaRPr>
          </a:p>
          <a:p>
            <a:pPr indent="0" lvl="0" marL="0" marR="0" rtl="0" algn="l">
              <a:spcBef>
                <a:spcPts val="0"/>
              </a:spcBef>
              <a:spcAft>
                <a:spcPts val="0"/>
              </a:spcAft>
              <a:buNone/>
            </a:pPr>
            <a:r>
              <a:rPr lang="es-MX" sz="1800">
                <a:solidFill>
                  <a:schemeClr val="dk1"/>
                </a:solidFill>
                <a:uFill>
                  <a:noFill/>
                </a:uFill>
                <a:hlinkClick action="ppaction://hlinksldjump" r:id="rId6">
                  <a:extLst>
                    <a:ext uri="{A12FA001-AC4F-418D-AE19-62706E023703}">
                      <ahyp:hlinkClr val="tx"/>
                    </a:ext>
                  </a:extLst>
                </a:hlinkClick>
              </a:rPr>
              <a:t>Justificación</a:t>
            </a:r>
            <a:endParaRPr sz="1800">
              <a:solidFill>
                <a:schemeClr val="dk1"/>
              </a:solidFill>
            </a:endParaRPr>
          </a:p>
          <a:p>
            <a:pPr indent="0" lvl="0" marL="0" marR="0" rtl="0" algn="l">
              <a:spcBef>
                <a:spcPts val="0"/>
              </a:spcBef>
              <a:spcAft>
                <a:spcPts val="0"/>
              </a:spcAft>
              <a:buNone/>
            </a:pPr>
            <a:r>
              <a:rPr lang="es-MX" sz="1800">
                <a:solidFill>
                  <a:schemeClr val="dk1"/>
                </a:solidFill>
                <a:uFill>
                  <a:noFill/>
                </a:uFill>
                <a:hlinkClick action="ppaction://hlinksldjump" r:id="rId7">
                  <a:extLst>
                    <a:ext uri="{A12FA001-AC4F-418D-AE19-62706E023703}">
                      <ahyp:hlinkClr val="tx"/>
                    </a:ext>
                  </a:extLst>
                </a:hlinkClick>
              </a:rPr>
              <a:t>Alcance</a:t>
            </a:r>
            <a:endParaRPr sz="1800">
              <a:solidFill>
                <a:schemeClr val="dk1"/>
              </a:solidFill>
            </a:endParaRPr>
          </a:p>
          <a:p>
            <a:pPr indent="0" lvl="0" marL="0" marR="0" rtl="0" algn="l">
              <a:spcBef>
                <a:spcPts val="0"/>
              </a:spcBef>
              <a:spcAft>
                <a:spcPts val="0"/>
              </a:spcAft>
              <a:buNone/>
            </a:pPr>
            <a:r>
              <a:rPr lang="es-MX" sz="1800">
                <a:solidFill>
                  <a:schemeClr val="dk1"/>
                </a:solidFill>
                <a:uFill>
                  <a:noFill/>
                </a:uFill>
                <a:hlinkClick action="ppaction://hlinksldjump" r:id="rId8">
                  <a:extLst>
                    <a:ext uri="{A12FA001-AC4F-418D-AE19-62706E023703}">
                      <ahyp:hlinkClr val="tx"/>
                    </a:ext>
                  </a:extLst>
                </a:hlinkClick>
              </a:rPr>
              <a:t>Delimitación</a:t>
            </a:r>
            <a:endParaRPr sz="1800">
              <a:solidFill>
                <a:schemeClr val="dk1"/>
              </a:solidFill>
            </a:endParaRPr>
          </a:p>
          <a:p>
            <a:pPr indent="0" lvl="0" marL="0" marR="0" rtl="0" algn="l">
              <a:spcBef>
                <a:spcPts val="0"/>
              </a:spcBef>
              <a:spcAft>
                <a:spcPts val="0"/>
              </a:spcAft>
              <a:buNone/>
            </a:pPr>
            <a:r>
              <a:rPr lang="es-MX" sz="1800">
                <a:solidFill>
                  <a:schemeClr val="dk1"/>
                </a:solidFill>
                <a:uFill>
                  <a:noFill/>
                </a:uFill>
                <a:hlinkClick action="ppaction://hlinksldjump" r:id="rId9">
                  <a:extLst>
                    <a:ext uri="{A12FA001-AC4F-418D-AE19-62706E023703}">
                      <ahyp:hlinkClr val="tx"/>
                    </a:ext>
                  </a:extLst>
                </a:hlinkClick>
              </a:rPr>
              <a:t>Entregables Trimestre</a:t>
            </a:r>
            <a:endParaRPr sz="1800">
              <a:solidFill>
                <a:schemeClr val="dk1"/>
              </a:solidFill>
            </a:endParaRPr>
          </a:p>
        </p:txBody>
      </p:sp>
      <p:pic>
        <p:nvPicPr>
          <p:cNvPr id="125" name="Google Shape;125;p4"/>
          <p:cNvPicPr preferRelativeResize="0"/>
          <p:nvPr/>
        </p:nvPicPr>
        <p:blipFill rotWithShape="1">
          <a:blip r:embed="rId10">
            <a:alphaModFix/>
          </a:blip>
          <a:srcRect b="0" l="0" r="0" t="0"/>
          <a:stretch/>
        </p:blipFill>
        <p:spPr>
          <a:xfrm>
            <a:off x="4869850" y="3019199"/>
            <a:ext cx="1838924" cy="1838900"/>
          </a:xfrm>
          <a:prstGeom prst="rect">
            <a:avLst/>
          </a:prstGeom>
          <a:noFill/>
          <a:ln>
            <a:noFill/>
          </a:ln>
        </p:spPr>
      </p:pic>
      <p:pic>
        <p:nvPicPr>
          <p:cNvPr id="126" name="Google Shape;126;p4"/>
          <p:cNvPicPr preferRelativeResize="0"/>
          <p:nvPr/>
        </p:nvPicPr>
        <p:blipFill rotWithShape="1">
          <a:blip r:embed="rId11">
            <a:alphaModFix/>
          </a:blip>
          <a:srcRect b="13644" l="0" r="0" t="-6911"/>
          <a:stretch/>
        </p:blipFill>
        <p:spPr>
          <a:xfrm>
            <a:off x="1552473" y="2977088"/>
            <a:ext cx="3161976" cy="1838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2" name="Google Shape;132;p5"/>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Logo Sistema</a:t>
            </a:r>
            <a:endParaRPr b="1" sz="1600">
              <a:solidFill>
                <a:schemeClr val="lt1"/>
              </a:solidFill>
              <a:latin typeface="Work Sans Light"/>
              <a:ea typeface="Work Sans Light"/>
              <a:cs typeface="Work Sans Light"/>
              <a:sym typeface="Work Sans Light"/>
            </a:endParaRPr>
          </a:p>
        </p:txBody>
      </p:sp>
      <p:sp>
        <p:nvSpPr>
          <p:cNvPr id="133" name="Google Shape;133;p5"/>
          <p:cNvSpPr txBox="1"/>
          <p:nvPr/>
        </p:nvSpPr>
        <p:spPr>
          <a:xfrm>
            <a:off x="1232775" y="1732800"/>
            <a:ext cx="9862200" cy="4806600"/>
          </a:xfrm>
          <a:prstGeom prst="rect">
            <a:avLst/>
          </a:prstGeom>
          <a:noFill/>
          <a:ln>
            <a:noFill/>
          </a:ln>
        </p:spPr>
        <p:txBody>
          <a:bodyPr anchorCtr="0" anchor="t" bIns="45700" lIns="91425" spcFirstLastPara="1" rIns="91425" wrap="square" tIns="45700">
            <a:spAutoFit/>
          </a:bodyPr>
          <a:lstStyle/>
          <a:p>
            <a:pPr indent="457200" lvl="0" marL="0" rtl="0" algn="l">
              <a:lnSpc>
                <a:spcPct val="115000"/>
              </a:lnSpc>
              <a:spcBef>
                <a:spcPts val="1100"/>
              </a:spcBef>
              <a:spcAft>
                <a:spcPts val="0"/>
              </a:spcAft>
              <a:buNone/>
            </a:pPr>
            <a:r>
              <a:rPr lang="es-MX" sz="1800">
                <a:solidFill>
                  <a:schemeClr val="dk1"/>
                </a:solidFill>
              </a:rPr>
              <a:t>La Óptica Virtual Balamb se dedica a la venta de lentes, monturas y accesorios, para gafas. No tiene un espacio físico, por lo cual, opera exclusivamente de forma digital por diferentes canales. Los procesos clave para su funcionamiento son: el inventario, pedidos, pagos, distribución de sus productos.</a:t>
            </a:r>
            <a:endParaRPr sz="1800">
              <a:solidFill>
                <a:schemeClr val="dk1"/>
              </a:solidFill>
            </a:endParaRPr>
          </a:p>
          <a:p>
            <a:pPr indent="457200" lvl="0" marL="0" rtl="0" algn="l">
              <a:lnSpc>
                <a:spcPct val="115000"/>
              </a:lnSpc>
              <a:spcBef>
                <a:spcPts val="1100"/>
              </a:spcBef>
              <a:spcAft>
                <a:spcPts val="0"/>
              </a:spcAft>
              <a:buNone/>
            </a:pPr>
            <a:r>
              <a:rPr lang="es-MX" sz="1800">
                <a:solidFill>
                  <a:schemeClr val="dk1"/>
                </a:solidFill>
              </a:rPr>
              <a:t>La obtención de información se realizó mediante </a:t>
            </a:r>
            <a:r>
              <a:rPr b="1" lang="es-MX" sz="1800">
                <a:solidFill>
                  <a:schemeClr val="dk1"/>
                </a:solidFill>
              </a:rPr>
              <a:t>Microsoft Forms</a:t>
            </a:r>
            <a:r>
              <a:rPr lang="es-MX" sz="1800">
                <a:solidFill>
                  <a:schemeClr val="dk1"/>
                </a:solidFill>
              </a:rPr>
              <a:t>, dirigiéndose específicamente a clientes de la organización y a personas que habitualmente realizan sus compras en establecimientos ópticos presenciales.</a:t>
            </a:r>
            <a:endParaRPr sz="1800">
              <a:solidFill>
                <a:schemeClr val="dk1"/>
              </a:solidFill>
            </a:endParaRPr>
          </a:p>
          <a:p>
            <a:pPr indent="457200" lvl="0" marL="0" rtl="0" algn="l">
              <a:lnSpc>
                <a:spcPct val="115000"/>
              </a:lnSpc>
              <a:spcBef>
                <a:spcPts val="1200"/>
              </a:spcBef>
              <a:spcAft>
                <a:spcPts val="1200"/>
              </a:spcAft>
              <a:buNone/>
            </a:pPr>
            <a:r>
              <a:rPr lang="es-MX" sz="1800">
                <a:solidFill>
                  <a:schemeClr val="dk1"/>
                </a:solidFill>
              </a:rPr>
              <a:t>El proceso comercial de la óptica inicia formalmente cuando el </a:t>
            </a:r>
            <a:r>
              <a:rPr b="1" lang="es-MX" sz="1800">
                <a:solidFill>
                  <a:schemeClr val="dk1"/>
                </a:solidFill>
              </a:rPr>
              <a:t>Cliente</a:t>
            </a:r>
            <a:r>
              <a:rPr lang="es-MX" sz="1800">
                <a:solidFill>
                  <a:schemeClr val="dk1"/>
                </a:solidFill>
              </a:rPr>
              <a:t> envía un mensaje a través de </a:t>
            </a:r>
            <a:r>
              <a:rPr b="1" lang="es-MX" sz="1800">
                <a:solidFill>
                  <a:schemeClr val="dk1"/>
                </a:solidFill>
              </a:rPr>
              <a:t>WhatsApp</a:t>
            </a:r>
            <a:r>
              <a:rPr lang="es-MX" sz="1800">
                <a:solidFill>
                  <a:schemeClr val="dk1"/>
                </a:solidFill>
              </a:rPr>
              <a:t> solicitando información detallada sobre los servicios o productos disponibles. Una vez que el </a:t>
            </a:r>
            <a:r>
              <a:rPr b="1" lang="es-MX" sz="1800">
                <a:solidFill>
                  <a:schemeClr val="dk1"/>
                </a:solidFill>
              </a:rPr>
              <a:t>Administrador</a:t>
            </a:r>
            <a:r>
              <a:rPr lang="es-MX" sz="1800">
                <a:solidFill>
                  <a:schemeClr val="dk1"/>
                </a:solidFill>
              </a:rPr>
              <a:t> recibe esta solicitud por el mismo medio, se activa internamente el </a:t>
            </a:r>
            <a:r>
              <a:rPr b="1" lang="es-MX" sz="1800">
                <a:solidFill>
                  <a:schemeClr val="dk1"/>
                </a:solidFill>
              </a:rPr>
              <a:t>Subproceso de gafas</a:t>
            </a:r>
            <a:r>
              <a:rPr lang="es-MX" sz="1800">
                <a:solidFill>
                  <a:schemeClr val="dk1"/>
                </a:solidFill>
              </a:rPr>
              <a:t> para determinar las especificaciones técnicas requeridas. Con esta información, el Administrador evalúa si es posible afirmar la cotización; en caso de que no se concrete, el proceso finaliza en ese momento. Si la cotización es afirmativa, el Administrador procede a enviarla al Cliente mediante </a:t>
            </a:r>
            <a:r>
              <a:rPr b="1" lang="es-MX" sz="1800">
                <a:solidFill>
                  <a:schemeClr val="dk1"/>
                </a:solidFill>
              </a:rPr>
              <a:t>WhatsApp</a:t>
            </a:r>
            <a:r>
              <a:rPr lang="es-MX" sz="1800">
                <a:solidFill>
                  <a:schemeClr val="dk1"/>
                </a:solidFill>
              </a:rPr>
              <a:t>.</a:t>
            </a:r>
            <a:endParaRPr sz="1800">
              <a:solidFill>
                <a:schemeClr val="dk1"/>
              </a:solidFill>
            </a:endParaRPr>
          </a:p>
        </p:txBody>
      </p:sp>
      <p:pic>
        <p:nvPicPr>
          <p:cNvPr id="134" name="Google Shape;134;p5"/>
          <p:cNvPicPr preferRelativeResize="0"/>
          <p:nvPr/>
        </p:nvPicPr>
        <p:blipFill rotWithShape="1">
          <a:blip r:embed="rId3">
            <a:alphaModFix/>
          </a:blip>
          <a:srcRect b="0" l="0" r="0" t="0"/>
          <a:stretch/>
        </p:blipFill>
        <p:spPr>
          <a:xfrm>
            <a:off x="9774350" y="277975"/>
            <a:ext cx="1001000" cy="1001000"/>
          </a:xfrm>
          <a:prstGeom prst="rect">
            <a:avLst/>
          </a:prstGeom>
          <a:noFill/>
          <a:ln>
            <a:noFill/>
          </a:ln>
        </p:spPr>
      </p:pic>
      <p:pic>
        <p:nvPicPr>
          <p:cNvPr id="135" name="Google Shape;135;p5"/>
          <p:cNvPicPr preferRelativeResize="0"/>
          <p:nvPr/>
        </p:nvPicPr>
        <p:blipFill rotWithShape="1">
          <a:blip r:embed="rId4">
            <a:alphaModFix/>
          </a:blip>
          <a:srcRect b="13644" l="0" r="0" t="-6911"/>
          <a:stretch/>
        </p:blipFill>
        <p:spPr>
          <a:xfrm>
            <a:off x="7859775" y="174875"/>
            <a:ext cx="1914576" cy="1113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ca84db1a28_1_14"/>
          <p:cNvSpPr txBox="1"/>
          <p:nvPr/>
        </p:nvSpPr>
        <p:spPr>
          <a:xfrm>
            <a:off x="1030200" y="2511775"/>
            <a:ext cx="10131600" cy="3072300"/>
          </a:xfrm>
          <a:prstGeom prst="rect">
            <a:avLst/>
          </a:prstGeom>
          <a:noFill/>
          <a:ln>
            <a:noFill/>
          </a:ln>
        </p:spPr>
        <p:txBody>
          <a:bodyPr anchorCtr="0" anchor="t" bIns="45700" lIns="91425" spcFirstLastPara="1" rIns="91425" wrap="square" tIns="45700">
            <a:spAutoFit/>
          </a:bodyPr>
          <a:lstStyle/>
          <a:p>
            <a:pPr indent="457200" lvl="0" marL="0" rtl="0" algn="l">
              <a:lnSpc>
                <a:spcPct val="115000"/>
              </a:lnSpc>
              <a:spcBef>
                <a:spcPts val="1200"/>
              </a:spcBef>
              <a:spcAft>
                <a:spcPts val="0"/>
              </a:spcAft>
              <a:buNone/>
            </a:pPr>
            <a:r>
              <a:rPr lang="es-MX" sz="1800">
                <a:solidFill>
                  <a:schemeClr val="dk1"/>
                </a:solidFill>
              </a:rPr>
              <a:t>Al recibir la propuesta económica, el Cliente debe decidir si efectúa la compra. Si la respuesta es negativa, se marca el fin de la venta; de lo contrario, se inicia el </a:t>
            </a:r>
            <a:r>
              <a:rPr b="1" lang="es-MX" sz="1800">
                <a:solidFill>
                  <a:schemeClr val="dk1"/>
                </a:solidFill>
              </a:rPr>
              <a:t>subproceso de realizar pago</a:t>
            </a:r>
            <a:r>
              <a:rPr lang="es-MX" sz="1800">
                <a:solidFill>
                  <a:schemeClr val="dk1"/>
                </a:solidFill>
              </a:rPr>
              <a:t>. Una vez completada la transacción, el Cliente envía el comprobante de pago por </a:t>
            </a:r>
            <a:r>
              <a:rPr b="1" lang="es-MX" sz="1800">
                <a:solidFill>
                  <a:schemeClr val="dk1"/>
                </a:solidFill>
              </a:rPr>
              <a:t>WhatsApp</a:t>
            </a:r>
            <a:r>
              <a:rPr lang="es-MX" sz="1800">
                <a:solidFill>
                  <a:schemeClr val="dk1"/>
                </a:solidFill>
              </a:rPr>
              <a:t> al Administrador, quien tiene la responsabilidad de verificar el ingreso del dinero y confirmar la recepción del pago al cliente por la misma vía.</a:t>
            </a:r>
            <a:endParaRPr sz="1800">
              <a:solidFill>
                <a:schemeClr val="dk1"/>
              </a:solidFill>
            </a:endParaRPr>
          </a:p>
          <a:p>
            <a:pPr indent="457200" lvl="0" marL="0" rtl="0" algn="l">
              <a:lnSpc>
                <a:spcPct val="115000"/>
              </a:lnSpc>
              <a:spcBef>
                <a:spcPts val="1200"/>
              </a:spcBef>
              <a:spcAft>
                <a:spcPts val="1200"/>
              </a:spcAft>
              <a:buNone/>
            </a:pPr>
            <a:r>
              <a:rPr lang="es-MX" sz="1800">
                <a:solidFill>
                  <a:schemeClr val="dk1"/>
                </a:solidFill>
              </a:rPr>
              <a:t>Posteriormente, se establece un periodo de espera estimado de </a:t>
            </a:r>
            <a:r>
              <a:rPr b="1" lang="es-MX" sz="1800">
                <a:solidFill>
                  <a:schemeClr val="dk1"/>
                </a:solidFill>
              </a:rPr>
              <a:t>5 a 8 días</a:t>
            </a:r>
            <a:r>
              <a:rPr lang="es-MX" sz="1800">
                <a:solidFill>
                  <a:schemeClr val="dk1"/>
                </a:solidFill>
              </a:rPr>
              <a:t> para la gestión del pedido. Cumplido este plazo, el Administrador ejecuta el </a:t>
            </a:r>
            <a:r>
              <a:rPr b="1" lang="es-MX" sz="1800">
                <a:solidFill>
                  <a:schemeClr val="dk1"/>
                </a:solidFill>
              </a:rPr>
              <a:t>subproceso de coordinar entrega</a:t>
            </a:r>
            <a:r>
              <a:rPr lang="es-MX" sz="1800">
                <a:solidFill>
                  <a:schemeClr val="dk1"/>
                </a:solidFill>
              </a:rPr>
              <a:t>, seguido de la preparación física del paquete. Finalmente, el Administrador realiza la </a:t>
            </a:r>
            <a:r>
              <a:rPr b="1" lang="es-MX" sz="1800">
                <a:solidFill>
                  <a:schemeClr val="dk1"/>
                </a:solidFill>
              </a:rPr>
              <a:t>entrega de la montura</a:t>
            </a:r>
            <a:r>
              <a:rPr lang="es-MX" sz="1800">
                <a:solidFill>
                  <a:schemeClr val="dk1"/>
                </a:solidFill>
              </a:rPr>
              <a:t>, concluyendo el flujo con una venta exitosa.</a:t>
            </a:r>
            <a:endParaRPr sz="1800">
              <a:solidFill>
                <a:schemeClr val="dk1"/>
              </a:solidFill>
            </a:endParaRPr>
          </a:p>
        </p:txBody>
      </p:sp>
      <p:pic>
        <p:nvPicPr>
          <p:cNvPr id="141" name="Google Shape;141;g3ca84db1a28_1_14"/>
          <p:cNvPicPr preferRelativeResize="0"/>
          <p:nvPr/>
        </p:nvPicPr>
        <p:blipFill rotWithShape="1">
          <a:blip r:embed="rId3">
            <a:alphaModFix/>
          </a:blip>
          <a:srcRect b="-7249" l="0" r="0" t="7250"/>
          <a:stretch/>
        </p:blipFill>
        <p:spPr>
          <a:xfrm>
            <a:off x="6293550" y="334200"/>
            <a:ext cx="1001000" cy="1001000"/>
          </a:xfrm>
          <a:prstGeom prst="rect">
            <a:avLst/>
          </a:prstGeom>
          <a:noFill/>
          <a:ln>
            <a:noFill/>
          </a:ln>
        </p:spPr>
      </p:pic>
      <p:pic>
        <p:nvPicPr>
          <p:cNvPr id="142" name="Google Shape;142;g3ca84db1a28_1_14"/>
          <p:cNvPicPr preferRelativeResize="0"/>
          <p:nvPr/>
        </p:nvPicPr>
        <p:blipFill rotWithShape="1">
          <a:blip r:embed="rId4">
            <a:alphaModFix/>
          </a:blip>
          <a:srcRect b="13644" l="0" r="0" t="-6911"/>
          <a:stretch/>
        </p:blipFill>
        <p:spPr>
          <a:xfrm>
            <a:off x="4016425" y="221750"/>
            <a:ext cx="1914576" cy="1113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ca84db1a28_1_4"/>
          <p:cNvSpPr txBox="1"/>
          <p:nvPr/>
        </p:nvSpPr>
        <p:spPr>
          <a:xfrm>
            <a:off x="538700" y="2055950"/>
            <a:ext cx="10898100" cy="4169100"/>
          </a:xfrm>
          <a:prstGeom prst="rect">
            <a:avLst/>
          </a:prstGeom>
          <a:noFill/>
          <a:ln>
            <a:noFill/>
          </a:ln>
        </p:spPr>
        <p:txBody>
          <a:bodyPr anchorCtr="0" anchor="t" bIns="45700" lIns="91425" spcFirstLastPara="1" rIns="91425" wrap="square" tIns="45700">
            <a:spAutoFit/>
          </a:bodyPr>
          <a:lstStyle/>
          <a:p>
            <a:pPr indent="457200" lvl="0" marL="0" rtl="0" algn="l">
              <a:lnSpc>
                <a:spcPct val="115000"/>
              </a:lnSpc>
              <a:spcBef>
                <a:spcPts val="1200"/>
              </a:spcBef>
              <a:spcAft>
                <a:spcPts val="0"/>
              </a:spcAft>
              <a:buNone/>
            </a:pPr>
            <a:r>
              <a:rPr lang="es-MX" sz="1800">
                <a:solidFill>
                  <a:schemeClr val="dk1"/>
                </a:solidFill>
              </a:rPr>
              <a:t>Posteriormente, se establece un periodo de espera estimado de </a:t>
            </a:r>
            <a:r>
              <a:rPr b="1" lang="es-MX" sz="1800">
                <a:solidFill>
                  <a:schemeClr val="dk1"/>
                </a:solidFill>
              </a:rPr>
              <a:t>5 a 8 días</a:t>
            </a:r>
            <a:r>
              <a:rPr lang="es-MX" sz="1800">
                <a:solidFill>
                  <a:schemeClr val="dk1"/>
                </a:solidFill>
              </a:rPr>
              <a:t> para la gestión del pedido. Cumplido este plazo, el Administrador ejecuta el </a:t>
            </a:r>
            <a:r>
              <a:rPr b="1" lang="es-MX" sz="1800">
                <a:solidFill>
                  <a:schemeClr val="dk1"/>
                </a:solidFill>
              </a:rPr>
              <a:t>subproceso de coordinar entrega</a:t>
            </a:r>
            <a:r>
              <a:rPr lang="es-MX" sz="1800">
                <a:solidFill>
                  <a:schemeClr val="dk1"/>
                </a:solidFill>
              </a:rPr>
              <a:t>, seguido de la preparación física del paquete. Finalmente, el Administrador realiza la </a:t>
            </a:r>
            <a:r>
              <a:rPr b="1" lang="es-MX" sz="1800">
                <a:solidFill>
                  <a:schemeClr val="dk1"/>
                </a:solidFill>
              </a:rPr>
              <a:t>entrega de la montura</a:t>
            </a:r>
            <a:r>
              <a:rPr lang="es-MX" sz="1800">
                <a:solidFill>
                  <a:schemeClr val="dk1"/>
                </a:solidFill>
              </a:rPr>
              <a:t>, concluyendo el flujo con una venta exitosa.</a:t>
            </a:r>
            <a:endParaRPr sz="1800">
              <a:solidFill>
                <a:schemeClr val="dk1"/>
              </a:solidFill>
            </a:endParaRPr>
          </a:p>
          <a:p>
            <a:pPr indent="457200" lvl="0" marL="0" rtl="0" algn="l">
              <a:lnSpc>
                <a:spcPct val="115000"/>
              </a:lnSpc>
              <a:spcBef>
                <a:spcPts val="1200"/>
              </a:spcBef>
              <a:spcAft>
                <a:spcPts val="0"/>
              </a:spcAft>
              <a:buNone/>
            </a:pPr>
            <a:r>
              <a:rPr lang="es-MX" sz="1800">
                <a:solidFill>
                  <a:schemeClr val="dk1"/>
                </a:solidFill>
              </a:rPr>
              <a:t>Opera exclusivamente mediante canales digitales, lo que limita la experiencia de compra presencial. Los clientes no pueden probar físicamente las monturas antes de adquirirlas, generando desconfianza, indecisión y mayor probabilidad de devoluciones. Esta situación afecta la satisfacción del usuario, reduce la seguridad en la compra y dificulta la fidelización de clientes.</a:t>
            </a:r>
            <a:endParaRPr sz="1800">
              <a:solidFill>
                <a:schemeClr val="dk1"/>
              </a:solidFill>
            </a:endParaRPr>
          </a:p>
          <a:p>
            <a:pPr indent="457200" lvl="0" marL="0" rtl="0" algn="l">
              <a:lnSpc>
                <a:spcPct val="115000"/>
              </a:lnSpc>
              <a:spcBef>
                <a:spcPts val="1100"/>
              </a:spcBef>
              <a:spcAft>
                <a:spcPts val="1100"/>
              </a:spcAft>
              <a:buNone/>
            </a:pPr>
            <a:r>
              <a:rPr lang="es-MX" sz="1800">
                <a:solidFill>
                  <a:schemeClr val="dk1"/>
                </a:solidFill>
              </a:rPr>
              <a:t>Como se puede apreciar, la forma como se está llevando en este momento el seguimiento al inventario, los pagos, pedidos y servicio al cliente; puede provocar inconsistencias en la disponibilidad de productos, retrasos en las entregas y errores administrativos. Estas deficiencias disminuyen la eficiencia operativa, incrementan costos y reducen la competitividad de la empresa en el mercado virtual.</a:t>
            </a:r>
            <a:endParaRPr sz="1800">
              <a:solidFill>
                <a:schemeClr val="dk1"/>
              </a:solidFill>
            </a:endParaRPr>
          </a:p>
        </p:txBody>
      </p:sp>
      <p:pic>
        <p:nvPicPr>
          <p:cNvPr id="148" name="Google Shape;148;g3ca84db1a28_1_4"/>
          <p:cNvPicPr preferRelativeResize="0"/>
          <p:nvPr/>
        </p:nvPicPr>
        <p:blipFill rotWithShape="1">
          <a:blip r:embed="rId3">
            <a:alphaModFix/>
          </a:blip>
          <a:srcRect b="0" l="0" r="0" t="11111"/>
          <a:stretch/>
        </p:blipFill>
        <p:spPr>
          <a:xfrm>
            <a:off x="6299950" y="333600"/>
            <a:ext cx="1001000" cy="889752"/>
          </a:xfrm>
          <a:prstGeom prst="rect">
            <a:avLst/>
          </a:prstGeom>
          <a:noFill/>
          <a:ln>
            <a:noFill/>
          </a:ln>
        </p:spPr>
      </p:pic>
      <p:pic>
        <p:nvPicPr>
          <p:cNvPr id="149" name="Google Shape;149;g3ca84db1a28_1_4"/>
          <p:cNvPicPr preferRelativeResize="0"/>
          <p:nvPr/>
        </p:nvPicPr>
        <p:blipFill rotWithShape="1">
          <a:blip r:embed="rId4">
            <a:alphaModFix/>
          </a:blip>
          <a:srcRect b="13644" l="0" r="0" t="-6911"/>
          <a:stretch/>
        </p:blipFill>
        <p:spPr>
          <a:xfrm>
            <a:off x="4047500" y="221750"/>
            <a:ext cx="1914576" cy="1113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p:nvPr/>
        </p:nvSpPr>
        <p:spPr>
          <a:xfrm>
            <a:off x="1463568" y="2441290"/>
            <a:ext cx="35274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7"/>
          <p:cNvSpPr txBox="1"/>
          <p:nvPr/>
        </p:nvSpPr>
        <p:spPr>
          <a:xfrm>
            <a:off x="1188709" y="2158311"/>
            <a:ext cx="40770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6" name="Google Shape;156;p7"/>
          <p:cNvSpPr txBox="1"/>
          <p:nvPr/>
        </p:nvSpPr>
        <p:spPr>
          <a:xfrm>
            <a:off x="705693" y="2883502"/>
            <a:ext cx="5043000" cy="1200600"/>
          </a:xfrm>
          <a:prstGeom prst="rect">
            <a:avLst/>
          </a:prstGeom>
          <a:noFill/>
          <a:ln>
            <a:noFill/>
          </a:ln>
        </p:spPr>
        <p:txBody>
          <a:bodyPr anchorCtr="0" anchor="t" bIns="45700" lIns="91425" spcFirstLastPara="1" rIns="91425" wrap="square" tIns="45700">
            <a:spAutoFit/>
          </a:bodyPr>
          <a:lstStyle/>
          <a:p>
            <a:pPr indent="457200" lvl="0" marL="0" rtl="0" algn="l">
              <a:spcBef>
                <a:spcPts val="0"/>
              </a:spcBef>
              <a:spcAft>
                <a:spcPts val="0"/>
              </a:spcAft>
              <a:buSzPts val="2400"/>
              <a:buNone/>
            </a:pPr>
            <a:r>
              <a:rPr lang="es-MX" sz="1800">
                <a:solidFill>
                  <a:schemeClr val="dk1"/>
                </a:solidFill>
              </a:rPr>
              <a:t>Desarrollar un sistema de información denominado ÓptiCam que sirva como a apoyo al inventario, pedidos, pagos y distribución de los productos de la </a:t>
            </a:r>
            <a:r>
              <a:rPr lang="es-MX" sz="1800">
                <a:solidFill>
                  <a:schemeClr val="dk1"/>
                </a:solidFill>
              </a:rPr>
              <a:t>Óptica</a:t>
            </a:r>
            <a:r>
              <a:rPr lang="es-MX" sz="1800">
                <a:solidFill>
                  <a:schemeClr val="dk1"/>
                </a:solidFill>
              </a:rPr>
              <a:t> Balamb.</a:t>
            </a:r>
            <a:endParaRPr sz="1800">
              <a:solidFill>
                <a:schemeClr val="dk1"/>
              </a:solidFill>
            </a:endParaRPr>
          </a:p>
        </p:txBody>
      </p:sp>
      <p:pic>
        <p:nvPicPr>
          <p:cNvPr id="157" name="Google Shape;157;p7" title="ChatGPT Image 4 feb 2026, 05_02_46 p.m..png"/>
          <p:cNvPicPr preferRelativeResize="0"/>
          <p:nvPr/>
        </p:nvPicPr>
        <p:blipFill rotWithShape="1">
          <a:blip r:embed="rId3">
            <a:alphaModFix/>
          </a:blip>
          <a:srcRect b="19054" l="0" r="0" t="0"/>
          <a:stretch/>
        </p:blipFill>
        <p:spPr>
          <a:xfrm>
            <a:off x="6543650" y="0"/>
            <a:ext cx="5648351" cy="68579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g3938a90d903_0_0" title="ChatGPT Image 6 feb 2026, 03_30_00 p.m..png"/>
          <p:cNvPicPr preferRelativeResize="0"/>
          <p:nvPr/>
        </p:nvPicPr>
        <p:blipFill rotWithShape="1">
          <a:blip r:embed="rId3">
            <a:alphaModFix/>
          </a:blip>
          <a:srcRect b="0" l="0" r="4443" t="0"/>
          <a:stretch/>
        </p:blipFill>
        <p:spPr>
          <a:xfrm>
            <a:off x="5638800" y="0"/>
            <a:ext cx="6553201" cy="6857999"/>
          </a:xfrm>
          <a:prstGeom prst="rect">
            <a:avLst/>
          </a:prstGeom>
          <a:noFill/>
          <a:ln>
            <a:noFill/>
          </a:ln>
        </p:spPr>
      </p:pic>
      <p:sp>
        <p:nvSpPr>
          <p:cNvPr id="164" name="Google Shape;164;g3938a90d903_0_0"/>
          <p:cNvSpPr/>
          <p:nvPr/>
        </p:nvSpPr>
        <p:spPr>
          <a:xfrm>
            <a:off x="255696" y="41493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g3938a90d903_0_0"/>
          <p:cNvSpPr txBox="1"/>
          <p:nvPr/>
        </p:nvSpPr>
        <p:spPr>
          <a:xfrm>
            <a:off x="344805" y="15700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Específicos</a:t>
            </a:r>
            <a:endParaRPr/>
          </a:p>
        </p:txBody>
      </p:sp>
      <p:sp>
        <p:nvSpPr>
          <p:cNvPr id="166" name="Google Shape;166;g3938a90d903_0_0"/>
          <p:cNvSpPr txBox="1"/>
          <p:nvPr/>
        </p:nvSpPr>
        <p:spPr>
          <a:xfrm>
            <a:off x="255700" y="833500"/>
            <a:ext cx="5307300" cy="5786100"/>
          </a:xfrm>
          <a:prstGeom prst="rect">
            <a:avLst/>
          </a:prstGeom>
          <a:noFill/>
          <a:ln>
            <a:noFill/>
          </a:ln>
        </p:spPr>
        <p:txBody>
          <a:bodyPr anchorCtr="0" anchor="t" bIns="45700" lIns="91425" spcFirstLastPara="1" rIns="91425" wrap="square" tIns="45700">
            <a:spAutoFit/>
          </a:bodyPr>
          <a:lstStyle/>
          <a:p>
            <a:pPr indent="-298450" lvl="0" marL="457200" rtl="0" algn="l">
              <a:lnSpc>
                <a:spcPct val="115000"/>
              </a:lnSpc>
              <a:spcBef>
                <a:spcPts val="1200"/>
              </a:spcBef>
              <a:spcAft>
                <a:spcPts val="0"/>
              </a:spcAft>
              <a:buClr>
                <a:schemeClr val="dk1"/>
              </a:buClr>
              <a:buSzPts val="1100"/>
              <a:buChar char="●"/>
            </a:pPr>
            <a:r>
              <a:rPr lang="es-MX" sz="1800">
                <a:solidFill>
                  <a:schemeClr val="dk1"/>
                </a:solidFill>
              </a:rPr>
              <a:t>Desarrollar el módulo de usuarios del sistema ÓptiCam</a:t>
            </a:r>
            <a:endParaRPr sz="1800">
              <a:solidFill>
                <a:schemeClr val="dk1"/>
              </a:solidFill>
            </a:endParaRPr>
          </a:p>
          <a:p>
            <a:pPr indent="-298450" lvl="0" marL="457200" rtl="0" algn="l">
              <a:lnSpc>
                <a:spcPct val="115000"/>
              </a:lnSpc>
              <a:spcBef>
                <a:spcPts val="0"/>
              </a:spcBef>
              <a:spcAft>
                <a:spcPts val="0"/>
              </a:spcAft>
              <a:buClr>
                <a:schemeClr val="dk1"/>
              </a:buClr>
              <a:buSzPts val="1100"/>
              <a:buChar char="●"/>
            </a:pPr>
            <a:r>
              <a:rPr lang="es-MX" sz="1800">
                <a:solidFill>
                  <a:schemeClr val="dk1"/>
                </a:solidFill>
              </a:rPr>
              <a:t>Desarrollar el módulo de inventario del sistema ÓptiCam</a:t>
            </a:r>
            <a:endParaRPr sz="1800">
              <a:solidFill>
                <a:schemeClr val="dk1"/>
              </a:solidFill>
            </a:endParaRPr>
          </a:p>
          <a:p>
            <a:pPr indent="-298450" lvl="0" marL="457200" rtl="0" algn="l">
              <a:lnSpc>
                <a:spcPct val="115000"/>
              </a:lnSpc>
              <a:spcBef>
                <a:spcPts val="0"/>
              </a:spcBef>
              <a:spcAft>
                <a:spcPts val="0"/>
              </a:spcAft>
              <a:buClr>
                <a:schemeClr val="dk1"/>
              </a:buClr>
              <a:buSzPts val="1100"/>
              <a:buChar char="●"/>
            </a:pPr>
            <a:r>
              <a:rPr lang="es-MX" sz="1800">
                <a:solidFill>
                  <a:schemeClr val="dk1"/>
                </a:solidFill>
              </a:rPr>
              <a:t>Desarrollar el módulo de pedidos del sistema ÓptiCam</a:t>
            </a:r>
            <a:endParaRPr sz="1800">
              <a:solidFill>
                <a:schemeClr val="dk1"/>
              </a:solidFill>
            </a:endParaRPr>
          </a:p>
          <a:p>
            <a:pPr indent="-298450" lvl="0" marL="457200" rtl="0" algn="l">
              <a:lnSpc>
                <a:spcPct val="115000"/>
              </a:lnSpc>
              <a:spcBef>
                <a:spcPts val="0"/>
              </a:spcBef>
              <a:spcAft>
                <a:spcPts val="0"/>
              </a:spcAft>
              <a:buClr>
                <a:schemeClr val="dk1"/>
              </a:buClr>
              <a:buSzPts val="1100"/>
              <a:buChar char="●"/>
            </a:pPr>
            <a:r>
              <a:rPr lang="es-MX" sz="1800">
                <a:solidFill>
                  <a:schemeClr val="dk1"/>
                </a:solidFill>
              </a:rPr>
              <a:t>Desarrollar el módulo de pagos del sistema ÓptiCam</a:t>
            </a:r>
            <a:endParaRPr sz="1800">
              <a:solidFill>
                <a:schemeClr val="dk1"/>
              </a:solidFill>
            </a:endParaRPr>
          </a:p>
          <a:p>
            <a:pPr indent="-298450" lvl="0" marL="457200" rtl="0" algn="l">
              <a:lnSpc>
                <a:spcPct val="115000"/>
              </a:lnSpc>
              <a:spcBef>
                <a:spcPts val="0"/>
              </a:spcBef>
              <a:spcAft>
                <a:spcPts val="0"/>
              </a:spcAft>
              <a:buClr>
                <a:schemeClr val="dk1"/>
              </a:buClr>
              <a:buSzPts val="1100"/>
              <a:buChar char="●"/>
            </a:pPr>
            <a:r>
              <a:rPr lang="es-MX" sz="1800">
                <a:solidFill>
                  <a:schemeClr val="dk1"/>
                </a:solidFill>
              </a:rPr>
              <a:t>Desarrollar el módulo de distribución del sistema ÓptiCam</a:t>
            </a:r>
            <a:endParaRPr sz="1800">
              <a:solidFill>
                <a:schemeClr val="dk1"/>
              </a:solidFill>
            </a:endParaRPr>
          </a:p>
          <a:p>
            <a:pPr indent="-298450" lvl="0" marL="457200" rtl="0" algn="l">
              <a:lnSpc>
                <a:spcPct val="115000"/>
              </a:lnSpc>
              <a:spcBef>
                <a:spcPts val="0"/>
              </a:spcBef>
              <a:spcAft>
                <a:spcPts val="0"/>
              </a:spcAft>
              <a:buClr>
                <a:schemeClr val="dk1"/>
              </a:buClr>
              <a:buSzPts val="1100"/>
              <a:buChar char="●"/>
            </a:pPr>
            <a:r>
              <a:rPr lang="es-MX" sz="1800">
                <a:solidFill>
                  <a:schemeClr val="dk1"/>
                </a:solidFill>
              </a:rPr>
              <a:t>Desarrollar el módulo de prueba virtual de monturas mediante cámara del sistema ÓptiCam</a:t>
            </a:r>
            <a:endParaRPr sz="1800">
              <a:solidFill>
                <a:schemeClr val="dk1"/>
              </a:solidFill>
            </a:endParaRPr>
          </a:p>
          <a:p>
            <a:pPr indent="-298450" lvl="0" marL="457200" rtl="0" algn="l">
              <a:lnSpc>
                <a:spcPct val="115000"/>
              </a:lnSpc>
              <a:spcBef>
                <a:spcPts val="0"/>
              </a:spcBef>
              <a:spcAft>
                <a:spcPts val="0"/>
              </a:spcAft>
              <a:buClr>
                <a:schemeClr val="dk1"/>
              </a:buClr>
              <a:buSzPts val="1100"/>
              <a:buChar char="●"/>
            </a:pPr>
            <a:r>
              <a:rPr lang="es-MX" sz="1800">
                <a:solidFill>
                  <a:schemeClr val="dk1"/>
                </a:solidFill>
              </a:rPr>
              <a:t>Desarrollar el módulo de respuesta automática mediante ChatBot del sistema ÓptiCam</a:t>
            </a:r>
            <a:endParaRPr sz="1800">
              <a:solidFill>
                <a:schemeClr val="dk1"/>
              </a:solidFill>
            </a:endParaRPr>
          </a:p>
          <a:p>
            <a:pPr indent="-298450" lvl="0" marL="457200" rtl="0" algn="l">
              <a:lnSpc>
                <a:spcPct val="115000"/>
              </a:lnSpc>
              <a:spcBef>
                <a:spcPts val="0"/>
              </a:spcBef>
              <a:spcAft>
                <a:spcPts val="0"/>
              </a:spcAft>
              <a:buClr>
                <a:schemeClr val="dk1"/>
              </a:buClr>
              <a:buSzPts val="1100"/>
              <a:buChar char="●"/>
            </a:pPr>
            <a:r>
              <a:rPr lang="es-MX" sz="1800">
                <a:solidFill>
                  <a:schemeClr val="dk1"/>
                </a:solidFill>
              </a:rPr>
              <a:t>Desarrollar el módulo de reportes gráficos e impresos del sistema ÓptiCam.</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